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2" r:id="rId9"/>
    <p:sldId id="279" r:id="rId10"/>
    <p:sldId id="28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Циркуляция вирусов </a:t>
            </a:r>
            <a:r>
              <a:rPr lang="ru-RU" dirty="0" smtClean="0"/>
              <a:t>гриппа, ОРВИ и </a:t>
            </a:r>
            <a:r>
              <a:rPr lang="en-US" dirty="0" smtClean="0"/>
              <a:t>Covid-19</a:t>
            </a:r>
            <a:r>
              <a:rPr lang="ru-RU" dirty="0" smtClean="0"/>
              <a:t> </a:t>
            </a:r>
            <a:r>
              <a:rPr lang="ru-RU" dirty="0"/>
              <a:t>2020г.</a:t>
            </a:r>
          </a:p>
        </c:rich>
      </c:tx>
      <c:layout>
        <c:manualLayout>
          <c:xMode val="edge"/>
          <c:yMode val="edge"/>
          <c:x val="0.13640905124656807"/>
          <c:y val="2.254367837685515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Циркуляция вирусов ОРВИ 2020г.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парагрипп</c:v>
                </c:pt>
                <c:pt idx="1">
                  <c:v>РС-вирус</c:v>
                </c:pt>
                <c:pt idx="2">
                  <c:v>Аденовирус</c:v>
                </c:pt>
                <c:pt idx="3">
                  <c:v>метапневмовирус</c:v>
                </c:pt>
                <c:pt idx="4">
                  <c:v>риновирус</c:v>
                </c:pt>
                <c:pt idx="5">
                  <c:v>бокавирус</c:v>
                </c:pt>
                <c:pt idx="6">
                  <c:v>коронавиру сезонный</c:v>
                </c:pt>
                <c:pt idx="7">
                  <c:v>COVID-19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132</c:v>
                </c:pt>
                <c:pt idx="1">
                  <c:v>14</c:v>
                </c:pt>
                <c:pt idx="2">
                  <c:v>36</c:v>
                </c:pt>
                <c:pt idx="3">
                  <c:v>105</c:v>
                </c:pt>
                <c:pt idx="4">
                  <c:v>415</c:v>
                </c:pt>
                <c:pt idx="5">
                  <c:v>20</c:v>
                </c:pt>
                <c:pt idx="6">
                  <c:v>262</c:v>
                </c:pt>
                <c:pt idx="7">
                  <c:v>1177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6C-4E7C-8F74-33AA21206F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sz="1600" dirty="0"/>
              <a:t>Циркуляция вирусов </a:t>
            </a:r>
            <a:r>
              <a:rPr lang="ru-RU" sz="1600" dirty="0" smtClean="0"/>
              <a:t>гриппа, ОРВИ </a:t>
            </a:r>
          </a:p>
          <a:p>
            <a:pPr>
              <a:defRPr sz="1600"/>
            </a:pPr>
            <a:r>
              <a:rPr lang="ru-RU" sz="1600" dirty="0" smtClean="0"/>
              <a:t>2019 </a:t>
            </a:r>
            <a:r>
              <a:rPr lang="ru-RU" sz="1600" dirty="0"/>
              <a:t>год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Циркуляция вирусов ОРВИ 2019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грипп А</c:v>
                </c:pt>
                <c:pt idx="1">
                  <c:v>парагрипп</c:v>
                </c:pt>
                <c:pt idx="2">
                  <c:v>РС-вирус</c:v>
                </c:pt>
                <c:pt idx="3">
                  <c:v>аденовирус</c:v>
                </c:pt>
                <c:pt idx="4">
                  <c:v>Метапневмовирус</c:v>
                </c:pt>
                <c:pt idx="5">
                  <c:v>риновирус</c:v>
                </c:pt>
                <c:pt idx="6">
                  <c:v>бокавирус</c:v>
                </c:pt>
                <c:pt idx="7">
                  <c:v>коронавирус сезонный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78</c:v>
                </c:pt>
                <c:pt idx="1">
                  <c:v>23</c:v>
                </c:pt>
                <c:pt idx="2">
                  <c:v>34</c:v>
                </c:pt>
                <c:pt idx="3">
                  <c:v>10</c:v>
                </c:pt>
                <c:pt idx="4">
                  <c:v>19</c:v>
                </c:pt>
                <c:pt idx="5">
                  <c:v>90</c:v>
                </c:pt>
                <c:pt idx="6">
                  <c:v>5</c:v>
                </c:pt>
                <c:pt idx="7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AB-4298-974C-657C699C35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4339423069307888"/>
          <c:y val="2.366863905325443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Циркуляция вирусов гриппа, ОРВИ и COVID-19 2021г.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грипп А</c:v>
                </c:pt>
                <c:pt idx="1">
                  <c:v>грипп В</c:v>
                </c:pt>
                <c:pt idx="2">
                  <c:v>парагрипп</c:v>
                </c:pt>
                <c:pt idx="3">
                  <c:v>РС-вирус</c:v>
                </c:pt>
                <c:pt idx="4">
                  <c:v>аденовирус</c:v>
                </c:pt>
                <c:pt idx="5">
                  <c:v>метапневмовирус</c:v>
                </c:pt>
                <c:pt idx="6">
                  <c:v>риновирус</c:v>
                </c:pt>
                <c:pt idx="7">
                  <c:v>бокавирус</c:v>
                </c:pt>
                <c:pt idx="8">
                  <c:v>коронавирус сезонный</c:v>
                </c:pt>
                <c:pt idx="9">
                  <c:v>COVID-19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179</c:v>
                </c:pt>
                <c:pt idx="1">
                  <c:v>4</c:v>
                </c:pt>
                <c:pt idx="2">
                  <c:v>63</c:v>
                </c:pt>
                <c:pt idx="3">
                  <c:v>111</c:v>
                </c:pt>
                <c:pt idx="4">
                  <c:v>25</c:v>
                </c:pt>
                <c:pt idx="5">
                  <c:v>5</c:v>
                </c:pt>
                <c:pt idx="6">
                  <c:v>297</c:v>
                </c:pt>
                <c:pt idx="7">
                  <c:v>15</c:v>
                </c:pt>
                <c:pt idx="8">
                  <c:v>52</c:v>
                </c:pt>
                <c:pt idx="9">
                  <c:v>329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89E-44D6-89F7-F0AE0602EC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498835" cy="5240873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Мониторинг гриппа и ОРВИ.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Лабораторная диагностика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г. Ханты-Мансийск, 2022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докладчик: Заведующая микробиологической лабораторией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ФБУЗ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ЦГиЭ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ХМАО-Югре» Юсуф Елена Владимировна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470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50" name="Picture 6" descr="Сканирование Электронной Микрофотографии, Преподавание Биологии, Белые Люди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924944"/>
            <a:ext cx="2736304" cy="273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82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92888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/>
              <a:t>ЦЕЛИ ЭТИОЛОГИЧЕСКОЙ ЛАБОРАТОРНОЙ ДИАГНОСТИКИ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196752"/>
            <a:ext cx="8208912" cy="4824536"/>
          </a:xfrm>
        </p:spPr>
        <p:txBody>
          <a:bodyPr>
            <a:normAutofit fontScale="85000" lnSpcReduction="20000"/>
          </a:bodyPr>
          <a:lstStyle/>
          <a:p>
            <a:pPr marL="342900" lvl="0" indent="-342900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3000" dirty="0">
                <a:solidFill>
                  <a:prstClr val="black"/>
                </a:solidFill>
                <a:latin typeface="Calibri"/>
              </a:rPr>
              <a:t>Диагностические исследования</a:t>
            </a:r>
          </a:p>
          <a:p>
            <a:pPr marL="742950" lvl="1" indent="-285750"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</a:pPr>
            <a:r>
              <a:rPr lang="ru-RU" sz="2600" dirty="0">
                <a:solidFill>
                  <a:prstClr val="black"/>
                </a:solidFill>
                <a:latin typeface="Calibri"/>
              </a:rPr>
              <a:t>Своевременное применение средств этиотропной терапии врачами ЛПУ</a:t>
            </a:r>
          </a:p>
          <a:p>
            <a:pPr marL="342900" lvl="0" indent="-342900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3000" dirty="0">
                <a:solidFill>
                  <a:prstClr val="black"/>
                </a:solidFill>
                <a:latin typeface="Calibri"/>
              </a:rPr>
              <a:t>Эпидемиологический надзор</a:t>
            </a:r>
          </a:p>
          <a:p>
            <a:pPr marL="742950" lvl="1" indent="-285750"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</a:pPr>
            <a:r>
              <a:rPr lang="ru-RU" sz="2600" dirty="0">
                <a:solidFill>
                  <a:prstClr val="black"/>
                </a:solidFill>
                <a:latin typeface="Calibri"/>
              </a:rPr>
              <a:t>Мониторинг возбудителей инфекций дыхательных путей</a:t>
            </a:r>
          </a:p>
          <a:p>
            <a:pPr marL="1143000" lvl="2" indent="-228600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Calibri"/>
              </a:rPr>
              <a:t>Раннее выявление новых вирусов гриппа с эпидемическим потенциалом для людей (отправка </a:t>
            </a:r>
            <a:r>
              <a:rPr lang="ru-RU" sz="2200" dirty="0" err="1">
                <a:solidFill>
                  <a:prstClr val="black"/>
                </a:solidFill>
                <a:latin typeface="Calibri"/>
              </a:rPr>
              <a:t>нетипируемых</a:t>
            </a:r>
            <a:r>
              <a:rPr lang="ru-RU" sz="2200" dirty="0">
                <a:solidFill>
                  <a:prstClr val="black"/>
                </a:solidFill>
                <a:latin typeface="Calibri"/>
              </a:rPr>
              <a:t> образцов в  Национальные и  </a:t>
            </a:r>
            <a:r>
              <a:rPr lang="ru-RU" sz="2200" dirty="0" err="1">
                <a:solidFill>
                  <a:prstClr val="black"/>
                </a:solidFill>
                <a:latin typeface="Calibri"/>
              </a:rPr>
              <a:t>референс</a:t>
            </a:r>
            <a:r>
              <a:rPr lang="ru-RU" sz="2200" dirty="0">
                <a:solidFill>
                  <a:prstClr val="black"/>
                </a:solidFill>
                <a:latin typeface="Calibri"/>
              </a:rPr>
              <a:t>-центры)</a:t>
            </a:r>
          </a:p>
          <a:p>
            <a:pPr marL="1143000" lvl="2" indent="-228600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Calibri"/>
              </a:rPr>
              <a:t>Изучение свойств возбудителей гриппа и ОРЗ (отправка положительных на грипп образцов в  Национальные и  </a:t>
            </a:r>
            <a:r>
              <a:rPr lang="ru-RU" sz="2200" dirty="0" err="1">
                <a:solidFill>
                  <a:prstClr val="black"/>
                </a:solidFill>
                <a:latin typeface="Calibri"/>
              </a:rPr>
              <a:t>референс</a:t>
            </a:r>
            <a:r>
              <a:rPr lang="ru-RU" sz="2200" dirty="0">
                <a:solidFill>
                  <a:prstClr val="black"/>
                </a:solidFill>
                <a:latin typeface="Calibri"/>
              </a:rPr>
              <a:t>-центры – с сопроводительной клинико-эпидемиологической информацией)</a:t>
            </a:r>
          </a:p>
          <a:p>
            <a:pPr marL="1143000" lvl="2" indent="-228600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prstClr val="black"/>
                </a:solidFill>
                <a:latin typeface="Calibri"/>
              </a:rPr>
              <a:t>Определение этиологии ОРЗ с летальным исходом (отправка секционного материала в </a:t>
            </a:r>
            <a:r>
              <a:rPr lang="ru-RU" sz="2200" dirty="0" err="1">
                <a:solidFill>
                  <a:prstClr val="black"/>
                </a:solidFill>
                <a:latin typeface="Calibri"/>
              </a:rPr>
              <a:t>референс</a:t>
            </a:r>
            <a:r>
              <a:rPr lang="ru-RU" sz="2200" dirty="0">
                <a:solidFill>
                  <a:prstClr val="black"/>
                </a:solidFill>
                <a:latin typeface="Calibri"/>
              </a:rPr>
              <a:t>-центр ЦНИИЭ – с сопроводительной клинико-эпидемиологической информацией) </a:t>
            </a:r>
          </a:p>
          <a:p>
            <a:pPr marL="742950" lvl="1" indent="-285750"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</a:pPr>
            <a:r>
              <a:rPr lang="ru-RU" sz="2600" dirty="0">
                <a:solidFill>
                  <a:prstClr val="black"/>
                </a:solidFill>
                <a:latin typeface="Calibri"/>
              </a:rPr>
              <a:t>Определение этиологии групповых случаев инфекций ДП</a:t>
            </a:r>
          </a:p>
        </p:txBody>
      </p:sp>
    </p:spTree>
    <p:extLst>
      <p:ext uri="{BB962C8B-B14F-4D97-AF65-F5344CB8AC3E}">
        <p14:creationId xmlns:p14="http://schemas.microsoft.com/office/powerpoint/2010/main" val="2852469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40959" cy="6480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Структура исследований на грипп и ОРВИ за период 2019-2021г.г.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8892739"/>
              </p:ext>
            </p:extLst>
          </p:nvPr>
        </p:nvGraphicFramePr>
        <p:xfrm>
          <a:off x="539552" y="1700808"/>
          <a:ext cx="8208913" cy="288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0028"/>
                <a:gridCol w="765415"/>
                <a:gridCol w="765415"/>
                <a:gridCol w="746118"/>
                <a:gridCol w="764611"/>
                <a:gridCol w="764611"/>
                <a:gridCol w="753355"/>
                <a:gridCol w="765415"/>
                <a:gridCol w="765415"/>
                <a:gridCol w="748530"/>
              </a:tblGrid>
              <a:tr h="28036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объекты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9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абс.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уд.вес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% неуд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абс.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уд.вес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% неуд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абс.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уд.вес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% неуд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03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5761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5021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20914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Исследования на грипп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619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10,7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1444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Вирусы ОРВИ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5142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89,3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3,9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2131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81,8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46,2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15884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75,9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3,57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9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Вирус </a:t>
                      </a:r>
                      <a:r>
                        <a:rPr lang="en-US" sz="1200">
                          <a:effectLst/>
                        </a:rPr>
                        <a:t>Covid-19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1444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81,5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2400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13,7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7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8280920" cy="5616624"/>
          </a:xfrm>
        </p:spPr>
        <p:txBody>
          <a:bodyPr/>
          <a:lstStyle/>
          <a:p>
            <a:pPr marL="45720" indent="0" algn="ctr">
              <a:buNone/>
            </a:pPr>
            <a:r>
              <a:rPr lang="ru-RU" b="1" dirty="0"/>
              <a:t>Циркуляция вирусов гриппа, ОРВИ и </a:t>
            </a:r>
            <a:r>
              <a:rPr lang="en-US" b="1" dirty="0"/>
              <a:t>Covid</a:t>
            </a:r>
            <a:r>
              <a:rPr lang="ru-RU" b="1" dirty="0"/>
              <a:t>-19 за период 2019-2021г.г</a:t>
            </a:r>
            <a:r>
              <a:rPr lang="ru-RU" b="1" dirty="0" smtClean="0"/>
              <a:t>.</a:t>
            </a:r>
          </a:p>
          <a:p>
            <a:pPr marL="45720" indent="0" algn="ctr"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360418"/>
              </p:ext>
            </p:extLst>
          </p:nvPr>
        </p:nvGraphicFramePr>
        <p:xfrm>
          <a:off x="395536" y="1124744"/>
          <a:ext cx="8496945" cy="4536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7383"/>
                <a:gridCol w="1114641"/>
                <a:gridCol w="1142153"/>
                <a:gridCol w="1154657"/>
                <a:gridCol w="1154657"/>
                <a:gridCol w="1142153"/>
                <a:gridCol w="1101301"/>
              </a:tblGrid>
              <a:tr h="30329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Выявленный возбудитель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2019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65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абс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уд.вес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неуд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абс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уд.вес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неуд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абс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уд.вес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неуд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2161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1080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Грипп 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16,57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Грипп 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0,37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Парагрипп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5,83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РС-вирус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Аденовирус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3,57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1,66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2,31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593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метапневмовирус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6,79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4,85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0,46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Риновирус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32,1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297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27,5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Бокавирус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1,79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1,38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Коронавирус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7,5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262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4,81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  <a:tr h="303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COVID-19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1177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54,4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329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30,46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826" marR="6782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787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8280920" cy="5976664"/>
          </a:xfrm>
        </p:spPr>
        <p:txBody>
          <a:bodyPr/>
          <a:lstStyle/>
          <a:p>
            <a:r>
              <a:rPr lang="ru-RU" b="1" dirty="0" smtClean="0"/>
              <a:t>Появление в 2019 г. и широкое распространение нового </a:t>
            </a:r>
            <a:r>
              <a:rPr lang="ru-RU" b="1" dirty="0" err="1" smtClean="0"/>
              <a:t>коронавируса</a:t>
            </a:r>
            <a:r>
              <a:rPr lang="ru-RU" b="1" dirty="0" smtClean="0"/>
              <a:t> </a:t>
            </a:r>
            <a:r>
              <a:rPr lang="en-US" b="1" dirty="0" smtClean="0"/>
              <a:t>SARS</a:t>
            </a:r>
            <a:r>
              <a:rPr lang="ru-RU" b="1" dirty="0" smtClean="0"/>
              <a:t>-</a:t>
            </a:r>
            <a:r>
              <a:rPr lang="en-US" b="1" dirty="0" err="1" smtClean="0"/>
              <a:t>Cov</a:t>
            </a:r>
            <a:r>
              <a:rPr lang="ru-RU" b="1" dirty="0" smtClean="0"/>
              <a:t>-2 изменило долевое участие респираторных вирусов, в </a:t>
            </a:r>
            <a:r>
              <a:rPr lang="ru-RU" b="1" dirty="0" err="1" smtClean="0"/>
              <a:t>т.ч</a:t>
            </a:r>
            <a:r>
              <a:rPr lang="ru-RU" b="1" dirty="0" smtClean="0"/>
              <a:t>. вирусов гриппа, в период последующих эпидемиологических сезонов 2020-2022г.г.</a:t>
            </a:r>
          </a:p>
          <a:p>
            <a:pPr marL="45720" indent="0">
              <a:buNone/>
            </a:pPr>
            <a:endParaRPr lang="ru-RU" b="1" dirty="0"/>
          </a:p>
          <a:p>
            <a:pPr marL="45720" indent="0">
              <a:buNone/>
            </a:pPr>
            <a:r>
              <a:rPr lang="ru-RU" b="1" dirty="0"/>
              <a:t>	Отмечается прямая зависимость снижения респираторных вирусов от роста активности нового </a:t>
            </a:r>
            <a:r>
              <a:rPr lang="ru-RU" b="1" dirty="0" err="1"/>
              <a:t>коронавируса</a:t>
            </a:r>
            <a:r>
              <a:rPr lang="ru-RU" b="1" dirty="0"/>
              <a:t> </a:t>
            </a:r>
            <a:r>
              <a:rPr lang="en-US" b="1" dirty="0"/>
              <a:t>SARS</a:t>
            </a:r>
            <a:r>
              <a:rPr lang="ru-RU" b="1" dirty="0"/>
              <a:t>-</a:t>
            </a:r>
            <a:r>
              <a:rPr lang="en-US" b="1" dirty="0" err="1"/>
              <a:t>Cov</a:t>
            </a:r>
            <a:r>
              <a:rPr lang="ru-RU" b="1" dirty="0"/>
              <a:t>-2 и его новых вариантов. Так в 2020г. не регистрировались вирусы гриппа. Отмечено снижение всех выявленных видов вирусов</a:t>
            </a:r>
            <a:r>
              <a:rPr lang="ru-RU" b="1" dirty="0" smtClean="0"/>
              <a:t>.</a:t>
            </a:r>
          </a:p>
          <a:p>
            <a:endParaRPr lang="ru-RU" b="1" dirty="0"/>
          </a:p>
          <a:p>
            <a:pPr marL="45720" indent="0">
              <a:buNone/>
            </a:pPr>
            <a:r>
              <a:rPr lang="ru-RU" b="1" dirty="0"/>
              <a:t>	После практически полного отсутствия активности вирусов гриппа и их возврата в циркуляцию с несколько меньшей интенсивностью в то же время частота других ОРВИ оставалась относительно низкой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48990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97929713"/>
              </p:ext>
            </p:extLst>
          </p:nvPr>
        </p:nvGraphicFramePr>
        <p:xfrm>
          <a:off x="107504" y="3140968"/>
          <a:ext cx="511256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02421701"/>
              </p:ext>
            </p:extLst>
          </p:nvPr>
        </p:nvGraphicFramePr>
        <p:xfrm>
          <a:off x="107504" y="116632"/>
          <a:ext cx="5544616" cy="2880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179928927"/>
              </p:ext>
            </p:extLst>
          </p:nvPr>
        </p:nvGraphicFramePr>
        <p:xfrm>
          <a:off x="4860032" y="1844824"/>
          <a:ext cx="4167272" cy="3075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80193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208912" cy="597666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ДОКУМЕНТЫ</a:t>
            </a:r>
          </a:p>
          <a:p>
            <a:pPr marL="4572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1.Методические рекомендации МР 3.1.0117-17 «Лабораторная диагностика гриппа и других ОРВИ методом полимеразной цепной реакции»</a:t>
            </a:r>
          </a:p>
          <a:p>
            <a:pPr marL="4572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Методические указания МУК 4.2.3115-13 «Лабораторная диагностика внебольничных пневмоний»</a:t>
            </a:r>
          </a:p>
          <a:p>
            <a:pPr marL="4572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Временные методические рекомендации «Профилактика , диагностика и лечение новой коронавирусной инфекции (2019-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nCov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Версия 16 (18.08.2022)</a:t>
            </a:r>
          </a:p>
          <a:p>
            <a:pPr marL="4572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Методические рекомендации 2021г. «Взятие,  транспортировка, хранение биологического материала для ПЦР диагностики.</a:t>
            </a:r>
          </a:p>
          <a:p>
            <a:pPr marL="4572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Постановление УРПН «О подготовке к эпидемиологическому сезону гриппа и ОРВИ»</a:t>
            </a:r>
          </a:p>
          <a:p>
            <a:pPr marL="4572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764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424936" cy="5184576"/>
          </a:xfrm>
        </p:spPr>
        <p:txBody>
          <a:bodyPr>
            <a:normAutofit/>
          </a:bodyPr>
          <a:lstStyle/>
          <a:p>
            <a:pPr marL="180000" inden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endParaRPr lang="ru-RU" sz="1800" dirty="0" smtClean="0">
              <a:solidFill>
                <a:schemeClr val="tx1"/>
              </a:solidFill>
            </a:endParaRPr>
          </a:p>
          <a:p>
            <a:pPr marL="180000" indent="0" algn="ctr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Условия успешного проведения лабораторной диагностики гриппа и ОРВИ</a:t>
            </a:r>
            <a:endParaRPr lang="ru-RU" sz="2000" b="1" dirty="0">
              <a:solidFill>
                <a:schemeClr val="tx1"/>
              </a:solidFill>
            </a:endParaRPr>
          </a:p>
          <a:p>
            <a:pPr marL="637200" indent="-4572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AutoNum type="arabicPeriod"/>
            </a:pPr>
            <a:r>
              <a:rPr lang="ru-RU" sz="2000" b="1" dirty="0" smtClean="0">
                <a:solidFill>
                  <a:schemeClr val="tx1"/>
                </a:solidFill>
              </a:rPr>
              <a:t>Использование информативного клинического материала:</a:t>
            </a:r>
          </a:p>
          <a:p>
            <a:pPr marL="180000" inden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-. Тип клинического материала, адекватный нозологии</a:t>
            </a:r>
          </a:p>
          <a:p>
            <a:pPr marL="522900" indent="-3429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Char char="-"/>
            </a:pPr>
            <a:r>
              <a:rPr lang="ru-RU" sz="2000" b="1" dirty="0" smtClean="0">
                <a:solidFill>
                  <a:schemeClr val="tx1"/>
                </a:solidFill>
              </a:rPr>
              <a:t>Сроки отбора материала в соответствии с этапом инфекционного процесса – наибольшая вероятность обнаружения возбудителя</a:t>
            </a:r>
          </a:p>
          <a:p>
            <a:pPr marL="522900" indent="-3429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Char char="-"/>
            </a:pPr>
            <a:r>
              <a:rPr lang="ru-RU" sz="2000" b="1" dirty="0" smtClean="0">
                <a:solidFill>
                  <a:schemeClr val="tx1"/>
                </a:solidFill>
              </a:rPr>
              <a:t>- отбор материала желателен до начала этиотропной терапии</a:t>
            </a:r>
          </a:p>
          <a:p>
            <a:pPr marL="180000" inden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2. Хорошее качество клинического материала (соблюдение техники получения материала)</a:t>
            </a:r>
          </a:p>
          <a:p>
            <a:pPr marL="180000" indent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3. Обеспечение сохранности материала, в том числе возбудителя при хранении и транспортировании, что обеспечивается в том числе применением адекватных транспортных вирусологических сред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32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sz="1600" dirty="0">
                <a:effectLst/>
              </a:rPr>
              <a:t>НАБОРЫ, ПРИМЕНЯЕМЫЕ ДЛЯ ДИАГНОСТИКИ ГРИППА И ОРВИ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43385861"/>
              </p:ext>
            </p:extLst>
          </p:nvPr>
        </p:nvGraphicFramePr>
        <p:xfrm>
          <a:off x="539552" y="687365"/>
          <a:ext cx="8280920" cy="5260840"/>
        </p:xfrm>
        <a:graphic>
          <a:graphicData uri="http://schemas.openxmlformats.org/drawingml/2006/table">
            <a:tbl>
              <a:tblPr firstRow="1" firstCol="1" bandRow="1"/>
              <a:tblGrid>
                <a:gridCol w="1227361"/>
                <a:gridCol w="7053559"/>
              </a:tblGrid>
              <a:tr h="2076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Возбудитель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Название набора реагентов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Вирусы гриппа А,В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Набор реагентов для выявления РНК вирусов гриппа А 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Influenza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virus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A) и гриппа В 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Influenza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virus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В) в клиническом материале методом полимеразной цепной реакции (ПЦР) с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гибридизационно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-флуоресцентной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детекцией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Амплисенс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Influenzae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А/В»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4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Вирусы гриппа А, В, вирус гриппа А (Н1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pdm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09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Набор реагентов для выявления РНК вирусов гриппа А 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Influenza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virus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A) и гриппа В 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Influenza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virus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В) в клиническом материале методом полимеразной цепной реакции (ПЦР) с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гибридизационно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-флуоресцентной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детекцией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АмплиПрайм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SARS-Cov-2/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Flu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(A/B/H1pdm09)»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Вирусы ОРВИ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Набор реагентов для выявления возбудителей острых респираторных вирусных инфекций человека (ОРВИ) РНК в клиническом материале методом ПЦР с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гибридизационно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-флуоресцентной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детекцией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АмплиСенс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® ОРВИ-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скрин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-FL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Вирус гриппа А (типирование)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Набор реагентов для типирования (идентификации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субтипов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H1N1 и H3N2) вирусов гриппа А 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Influenza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virus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A) методом полимеразной цепной реакции (ПЦР) с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гибридизационно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-флуоресцентной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детекцией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"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АмплиСенс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®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Influenza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virus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A-тип-FL"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Вирус гриппа А (типирование)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Набор реагентов для выявления РНК вируса гриппа A/H1N1(sw2009) в клиническом материале методом полимеразной цепной реакции (ПЦР) с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гибридизационно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-флуоресцентной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детекцией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АмплиСенс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®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Influenza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virus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А/H1-swine-FL»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4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Mycoplasma pneumoniae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Chlamydophila pneumoniae</a:t>
                      </a: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Набор реагентов для выявления ДНК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Mycoplasma pneumoniae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Chlamydophila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pneumoniae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биологическом материале методом поли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меразной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цепной реакции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ПЦР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гибридизационно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флуоресцентной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детекцией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АмплиСенс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® Mycoplasma pneumoniae/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Chlamydophila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pneumoniae-FL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SARS-Cov-2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Набор реагентов для выявления и </a:t>
                      </a:r>
                      <a:r>
                        <a:rPr lang="ru-RU" sz="1200" kern="18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количе-ственного</a:t>
                      </a:r>
                      <a:r>
                        <a:rPr lang="ru-RU" sz="1200" kern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8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определе-ния</a:t>
                      </a:r>
                      <a:r>
                        <a:rPr lang="ru-RU" sz="1200" kern="18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РНК SARS-CoV-2 методом ОТ-ПЦР «Ам-плиСенс®COVID-19-FL»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6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SARS-Cov-2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Набор реагентов </a:t>
                      </a:r>
                      <a:r>
                        <a:rPr lang="ru-RU" sz="1200" b="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Ам-плиСенс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® SARS-CoV-2-IT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61" marR="38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42447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268</TotalTime>
  <Words>749</Words>
  <Application>Microsoft Office PowerPoint</Application>
  <PresentationFormat>Экран (4:3)</PresentationFormat>
  <Paragraphs>199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  Мониторинг гриппа и ОРВИ. Лабораторная диагностика      г. Ханты-Мансийск, 2022 докладчик: Заведующая микробиологической лабораторией  ФБУЗ «ЦГиЭ в ХМАО-Югре» Юсуф Елена Владимировна  </vt:lpstr>
      <vt:lpstr>ЦЕЛИ ЭТИОЛОГИЧЕСКОЙ ЛАБОРАТОРНОЙ ДИАГНОСТИКИ</vt:lpstr>
      <vt:lpstr>Структура исследований на грипп и ОРВИ за период 2019-2021г.г.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НАБОРЫ, ПРИМЕНЯЕМЫЕ ДЛЯ ДИАГНОСТИКИ ГРИППА И ОРВИ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Usuf V. Elena</dc:creator>
  <cp:lastModifiedBy>Максим Юсуф</cp:lastModifiedBy>
  <cp:revision>26</cp:revision>
  <dcterms:created xsi:type="dcterms:W3CDTF">2014-10-06T11:08:18Z</dcterms:created>
  <dcterms:modified xsi:type="dcterms:W3CDTF">2022-12-01T17:43:20Z</dcterms:modified>
</cp:coreProperties>
</file>